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0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035" y="0"/>
            <a:ext cx="1228979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295" y="3737610"/>
            <a:ext cx="8204200" cy="231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File Search API Deep Dive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85325" y="5184775"/>
            <a:ext cx="218503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151495" y="5594985"/>
            <a:ext cx="361886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150" y="487680"/>
            <a:ext cx="632206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 prerequisites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8:40-d2nfai18bjvh7rlj0h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" y="0"/>
            <a:ext cx="1219835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2150" y="614680"/>
            <a:ext cx="937768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Authentication prerequisites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5217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IAM Roles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5217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that the necessary IAM roles are assigned to your service account. This grants the required permissions to access and use the File Search API.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29006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Key vs OAuth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29006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Choose between using an API key or OAuth for authentication. Each method has its own trade-offs in terms of security and ease of use.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727950" y="1416050"/>
            <a:ext cx="3253105" cy="43751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Billing and Quotas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727950" y="1853565"/>
            <a:ext cx="3168650" cy="21393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Enable billing and review the default quotas for your project. Monitor usage to stay within limits and avoid unexpected charges.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i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0"/>
            <a:ext cx="1219835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10214610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and populating a corpus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97535" y="1697990"/>
            <a:ext cx="52165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97535" y="1697990"/>
            <a:ext cx="52165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Corpus Creation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97535" y="2273935"/>
            <a:ext cx="5145405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97535" y="2273935"/>
            <a:ext cx="5145405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REST calls to create a corpus with a descriptive name and optional metadata. This serves as the container for your documents.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393180" y="1697990"/>
            <a:ext cx="521652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393180" y="1697990"/>
            <a:ext cx="52165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 Upload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393180" y="2273935"/>
            <a:ext cx="521970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393180" y="2273935"/>
            <a:ext cx="521970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documents to the corpus. The API automatically detects MIME types and processes files. Monitor the indexing status to ensure documents are searchable.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91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Querying &amp; Retrieval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37-d2nfah98bjvh7rlj0hf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632206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Constructing effective queries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4502785" y="3343910"/>
            <a:ext cx="6953885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502785" y="3343910"/>
            <a:ext cx="6953885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r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Parameters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227830" y="3930650"/>
            <a:ext cx="7228840" cy="15684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4227830" y="3930650"/>
            <a:ext cx="7228840" cy="15684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Craft queries using natural language text, metadata filters, and result count parameters. Choose between speed and accuracy modes to balance performance and relevance.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7-d2nfajp8bjvh7rlj0hs0.jpg">    </p:cNvPr>
          <p:cNvPicPr>
            <a:picLocks noChangeAspect="1"/>
          </p:cNvPicPr>
          <p:nvPr/>
        </p:nvPicPr>
        <p:blipFill>
          <a:blip r:embed="rId1"/>
          <a:srcRect l="16596" r="30493" t="47297" b="107"/>
          <a:stretch/>
        </p:blipFill>
        <p:spPr>
          <a:xfrm>
            <a:off x="-121285" y="-27305"/>
            <a:ext cx="12313285" cy="68853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1070419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Interpreting ranked results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78790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Response Structure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9425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API returns results with chunk text, parent document URI, metadata, and similarity scores. This provides detailed context for each match.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99765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Excerpt Display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200400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Surface relevant excerpts from documents to give users a quick preview of the content. This helps users quickly assess the relevance of each result.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920740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Source Linking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921375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links to the original document pages. This allows users to dive deeper into the source material if needed.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641715" y="2289810"/>
            <a:ext cx="2524760" cy="6197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Handling No Results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642350" y="2909570"/>
            <a:ext cx="2524125" cy="2303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no chunks meet the relevance threshold, an empty list is returned. Handle this gracefully by suggesting alternative queries or providing additional search options.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91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Patterns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ig.png">    </p:cNvPr>
          <p:cNvPicPr>
            <a:picLocks noChangeAspect="1"/>
          </p:cNvPicPr>
          <p:nvPr/>
        </p:nvPicPr>
        <p:blipFill>
          <a:blip r:embed="rId1"/>
          <a:srcRect l="0" r="2277" t="22430" b="17595"/>
          <a:stretch/>
        </p:blipFill>
        <p:spPr>
          <a:xfrm>
            <a:off x="-16510" y="0"/>
            <a:ext cx="1220787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487680"/>
            <a:ext cx="896302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RAG with Gemini generative models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565150" y="3292475"/>
            <a:ext cx="5060315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65150" y="3292475"/>
            <a:ext cx="506031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Retrieval-Augmented Generation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565150" y="3905250"/>
            <a:ext cx="5354955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565150" y="3905250"/>
            <a:ext cx="5354955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File Search with Gemini’s generative models. Use retrieved passages to ground the model’s responses, ensuring they are well-informed and relevant.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16040" y="1710690"/>
            <a:ext cx="4880610" cy="5759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416040" y="1710690"/>
            <a:ext cx="4880610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r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Budgeting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47790" y="2320290"/>
            <a:ext cx="484886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447790" y="2320290"/>
            <a:ext cx="484886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 token budgets to balance the length of retrieved passages and the quality of generated responses. Insert citations as needed to maintain transparency.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0-d2nfai18bjvh7rlj0hjg.jpeg">    </p:cNvPr>
          <p:cNvPicPr>
            <a:picLocks noChangeAspect="1"/>
          </p:cNvPicPr>
          <p:nvPr/>
        </p:nvPicPr>
        <p:blipFill>
          <a:blip r:embed="rId1"/>
          <a:srcRect l="0" r="35148" t="35156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66265" y="485775"/>
            <a:ext cx="984504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35E9FC"/>
                    </a:gs>
                    <a:gs pos="100000">
                      <a:srgbClr val="0070C0"/>
                    </a:gs>
                  </a:gsLst>
                  <a:lin ang="17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Batch re-indexing workflows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01676" y="1215708"/>
            <a:ext cx="1325208" cy="9916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B7F1FF">
                    <a:alpha val="22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01675" y="1722755"/>
            <a:ext cx="6367780" cy="37338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Cron-Triggered Pipelines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01675" y="2096135"/>
            <a:ext cx="6073140" cy="134175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01675" y="2096135"/>
            <a:ext cx="6073140" cy="1341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 up cron jobs to periodically re-index documents. Extract updated files, compute diffs, and update the corpus with new chunks.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01676" y="3472498"/>
            <a:ext cx="1325208" cy="9916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B7F1FF">
                    <a:alpha val="22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01675" y="3979545"/>
            <a:ext cx="4396105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Versioning and Deployment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01675" y="4352925"/>
            <a:ext cx="4395470" cy="17138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01675" y="4352925"/>
            <a:ext cx="4395470" cy="171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 versioning for corpora to manage updates smoothly. Implement blue-green deployments to minimize downtime and ensure a seamless transition.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008371" y="3464243"/>
            <a:ext cx="1325208" cy="9916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B7F1FF">
                    <a:alpha val="22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08370" y="3971290"/>
            <a:ext cx="4486275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Monitoring Indexing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008370" y="4344670"/>
            <a:ext cx="4395470" cy="17138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008370" y="4344670"/>
            <a:ext cx="4395470" cy="1713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 indexing latency using Cloud Logging metrics. Ensure that updates are processed efficiently and that the corpus remains up-to-date.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91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3-d2nfaip8bjvh7rlj0hp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31825" y="4059555"/>
            <a:ext cx="3418840" cy="1401445"/>
          </a:xfrm>
          <a:prstGeom prst="roundRect">
            <a:avLst>
              <a:gd name="adj" fmla="val 7867"/>
            </a:avLst>
          </a:prstGeom>
          <a:gradFill rotWithShape="1" flip="none">
            <a:gsLst>
              <a:gs pos="0">
                <a:srgbClr val="5EA6E1">
                  <a:alpha val="10000"/>
                </a:srgbClr>
              </a:gs>
              <a:gs pos="51000">
                <a:srgbClr val="5EA6E1">
                  <a:alpha val="0"/>
                </a:srgbClr>
              </a:gs>
              <a:gs pos="100000">
                <a:srgbClr val="5EA6E1">
                  <a:alpha val="0"/>
                </a:srgbClr>
              </a:gs>
            </a:gsLst>
            <a:lin ang="5400000" scaled="1"/>
          </a:gradFill>
          <a:ln w="19050">
            <a:gradFill rotWithShape="1" flip="none">
              <a:gsLst>
                <a:gs pos="0">
                  <a:srgbClr val="5EA6E1">
                    <a:alpha val="21000"/>
                  </a:srgbClr>
                </a:gs>
                <a:gs pos="100000">
                  <a:srgbClr val="5EA6E1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31825" y="4059555"/>
            <a:ext cx="3418840" cy="140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376420" y="4059555"/>
            <a:ext cx="3418840" cy="1401445"/>
          </a:xfrm>
          <a:prstGeom prst="roundRect">
            <a:avLst>
              <a:gd name="adj" fmla="val 7068"/>
            </a:avLst>
          </a:prstGeom>
          <a:gradFill rotWithShape="1" flip="none">
            <a:gsLst>
              <a:gs pos="0">
                <a:srgbClr val="5EA6E1">
                  <a:alpha val="10000"/>
                </a:srgbClr>
              </a:gs>
              <a:gs pos="51000">
                <a:srgbClr val="5EA6E1">
                  <a:alpha val="0"/>
                </a:srgbClr>
              </a:gs>
              <a:gs pos="100000">
                <a:srgbClr val="5EA6E1">
                  <a:alpha val="0"/>
                </a:srgbClr>
              </a:gs>
            </a:gsLst>
            <a:lin ang="5400000" scaled="1"/>
          </a:gradFill>
          <a:ln w="19050">
            <a:gradFill rotWithShape="1" flip="none">
              <a:gsLst>
                <a:gs pos="0">
                  <a:srgbClr val="5EA6E1">
                    <a:alpha val="21000"/>
                  </a:srgbClr>
                </a:gs>
                <a:gs pos="100000">
                  <a:srgbClr val="5EA6E1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376420" y="4059555"/>
            <a:ext cx="3418840" cy="140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121650" y="4059555"/>
            <a:ext cx="3418840" cy="1401445"/>
          </a:xfrm>
          <a:prstGeom prst="roundRect">
            <a:avLst>
              <a:gd name="adj" fmla="val 7068"/>
            </a:avLst>
          </a:prstGeom>
          <a:gradFill rotWithShape="1" flip="none">
            <a:gsLst>
              <a:gs pos="0">
                <a:srgbClr val="5EA6E1">
                  <a:alpha val="10000"/>
                </a:srgbClr>
              </a:gs>
              <a:gs pos="51000">
                <a:srgbClr val="5EA6E1">
                  <a:alpha val="0"/>
                </a:srgbClr>
              </a:gs>
              <a:gs pos="100000">
                <a:srgbClr val="5EA6E1">
                  <a:alpha val="0"/>
                </a:srgbClr>
              </a:gs>
            </a:gsLst>
            <a:lin ang="5400000" scaled="1"/>
          </a:gradFill>
          <a:ln w="19050">
            <a:gradFill rotWithShape="1" flip="none">
              <a:gsLst>
                <a:gs pos="0">
                  <a:srgbClr val="5EA6E1">
                    <a:alpha val="21000"/>
                  </a:srgbClr>
                </a:gs>
                <a:gs pos="100000">
                  <a:srgbClr val="5EA6E1">
                    <a:alpha val="0"/>
                  </a:srgbClr>
                </a:gs>
              </a:gsLst>
              <a:lin ang="54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21650" y="4059555"/>
            <a:ext cx="3418840" cy="1401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V="1">
            <a:off x="697865" y="1527175"/>
            <a:ext cx="10841990" cy="1884045"/>
          </a:xfrm>
          <a:prstGeom prst="roundRect">
            <a:avLst>
              <a:gd name="adj" fmla="val 12464"/>
            </a:avLst>
          </a:prstGeom>
          <a:gradFill rotWithShape="1" flip="none">
            <a:gsLst>
              <a:gs pos="0">
                <a:srgbClr val="005F9F"/>
              </a:gs>
              <a:gs pos="51000">
                <a:srgbClr val="32B0EA">
                  <a:alpha val="62000"/>
                </a:srgbClr>
              </a:gs>
              <a:gs pos="100000">
                <a:srgbClr val="ADDCE1">
                  <a:alpha val="0"/>
                </a:srgbClr>
              </a:gs>
            </a:gsLst>
            <a:lin ang="1944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697865" y="1527175"/>
            <a:ext cx="10841990" cy="1884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5150" y="487680"/>
            <a:ext cx="1077531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D3FBF9"/>
                    </a:gs>
                    <a:gs pos="100000">
                      <a:srgbClr val="FADD99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tuning checklist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80135" y="1750060"/>
            <a:ext cx="9848215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Chunk Size Optimization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80135" y="2096135"/>
            <a:ext cx="10063480" cy="11074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optimal chunk sizes to balance granularity and performance. Smaller chunks provide more detailed results but may increase processing time.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6595" y="3710940"/>
            <a:ext cx="324802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Metadata Utilization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97230" y="4131945"/>
            <a:ext cx="3252470" cy="193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Leverage hierarchical metadata to filter and organize results. This enhances the precision of searches and improves user experience.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477385" y="3702685"/>
            <a:ext cx="324802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Pre-Filtering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478020" y="4126230"/>
            <a:ext cx="3252470" cy="193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Apply pre-filtering before vector search to narrow down the dataset. This reduces computational load and speeds up retrieval.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292465" y="3702685"/>
            <a:ext cx="3248025" cy="276860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Caching Strategies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292465" y="4126230"/>
            <a:ext cx="3252470" cy="19386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 caching for frequent queries to improve response times. Choose the right caching strategy based on your application’s usage patterns.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a0.jpeg">    </p:cNvPr>
          <p:cNvPicPr>
            <a:picLocks noChangeAspect="1"/>
          </p:cNvPicPr>
          <p:nvPr/>
        </p:nvPicPr>
        <p:blipFill>
          <a:blip r:embed="rId1"/>
          <a:srcRect l="14856" r="9670" t="14860" b="967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9485" y="332105"/>
            <a:ext cx="6102350" cy="18656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704340" y="198755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879600" y="245427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Overview &amp; Purpose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323965" y="198755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499225" y="245427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Concepts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704340" y="3105785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879600" y="3572510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 &amp; Upload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323965" y="310515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99225" y="357187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Querying &amp; Retrieval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323965" y="422275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499225" y="468947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Integration Patterns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704340" y="4224020"/>
            <a:ext cx="1894840" cy="14452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800" dirty="0">
                <a:gradFill rotWithShape="0" flip="none">
                  <a:gsLst>
                    <a:gs pos="0">
                      <a:srgbClr val="005F9F"/>
                    </a:gs>
                    <a:gs pos="51000">
                      <a:srgbClr val="74CAEE">
                        <a:alpha val="4500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879600" y="4690745"/>
            <a:ext cx="444436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Practices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b0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933680" cy="72751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09930" y="-825500"/>
            <a:ext cx="6485890" cy="8825865"/>
          </a:xfrm>
          <a:prstGeom prst="rect">
            <a:avLst/>
          </a:prstGeom>
          <a:gradFill rotWithShape="1" flip="none">
            <a:gsLst>
              <a:gs pos="0">
                <a:srgbClr val="1A6F6F"/>
              </a:gs>
              <a:gs pos="4000">
                <a:srgbClr val="1A6F6F"/>
              </a:gs>
              <a:gs pos="100000">
                <a:srgbClr val="75C740">
                  <a:alpha val="0"/>
                </a:srgbClr>
              </a:gs>
            </a:gsLst>
            <a:path path="circle">
              <a:fillToRect r="100000" b="100000"/>
            </a:path>
            <a:tileRect t="-100000" l="-100000"/>
          </a:gradFill>
          <a:ln/>
        </p:spPr>
      </p:sp>
      <p:sp>
        <p:nvSpPr>
          <p:cNvPr id="4" name="Text 1"/>
          <p:cNvSpPr/>
          <p:nvPr/>
        </p:nvSpPr>
        <p:spPr>
          <a:xfrm>
            <a:off x="709930" y="-825500"/>
            <a:ext cx="6485890" cy="88258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91845" y="968375"/>
            <a:ext cx="632206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and compliance notes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390650" y="2291715"/>
            <a:ext cx="471551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390650" y="2291715"/>
            <a:ext cx="471551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Security and Compliance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390650" y="2816225"/>
            <a:ext cx="509651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390650" y="2816225"/>
            <a:ext cx="509651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 data encryption at rest and in transit. Use VPC Service Controls for secure access. Review compliance certifications and sanitize documents to protect sensitive information.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4-d2nfaj18bjvh7rlj0hr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8950" y="1753235"/>
            <a:ext cx="9578975" cy="15436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8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88950" y="5184775"/>
            <a:ext cx="218503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8950" y="5594985"/>
            <a:ext cx="361886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91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Overview &amp; Purpose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37-d2nfah98bjvh7rlj0hg0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286500" y="1127125"/>
            <a:ext cx="5505450" cy="55054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8:38-d2nfahh8bjvh7rlj0hg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6120" y="4403090"/>
            <a:ext cx="1180465" cy="118046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5150" y="487680"/>
            <a:ext cx="971169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What is Gemini File Search API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420370" y="1902460"/>
            <a:ext cx="442214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2"/>
          <p:cNvSpPr/>
          <p:nvPr/>
        </p:nvSpPr>
        <p:spPr>
          <a:xfrm>
            <a:off x="420370" y="1902460"/>
            <a:ext cx="442214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 Overview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420370" y="2455545"/>
            <a:ext cx="4053205" cy="1706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420370" y="2455545"/>
            <a:ext cx="4053205" cy="1706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Gemini File Search API is a powerful service within Google’s Gemini ecosystem. It enables developers to index and semantically query large sets of documents, including PDFs, TXT, HTML, and Markdown files.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722745" y="2642870"/>
            <a:ext cx="471551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6"/>
          <p:cNvSpPr/>
          <p:nvPr/>
        </p:nvSpPr>
        <p:spPr>
          <a:xfrm>
            <a:off x="6722745" y="2642870"/>
            <a:ext cx="471551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Advantages Over Traditional Search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722745" y="3187065"/>
            <a:ext cx="4715510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722745" y="3187065"/>
            <a:ext cx="4715510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Unlike traditional keyword-only search methods, this API uses advanced semantic search techniques. This allows for more accurate and context-aware retrieval of information, making it easier to find relevant documents.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41-d2nfai98bjvh7rlj0hm0.jpeg">    </p:cNvPr>
          <p:cNvPicPr>
            <a:picLocks noChangeAspect="1"/>
          </p:cNvPicPr>
          <p:nvPr/>
        </p:nvPicPr>
        <p:blipFill>
          <a:blip r:embed="rId1"/>
          <a:srcRect l="0" r="41535" t="41536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150" y="5720715"/>
            <a:ext cx="632206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semantic search matters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89255" y="1231900"/>
            <a:ext cx="3959225" cy="55308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89255" y="1231900"/>
            <a:ext cx="3959225" cy="5530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Understanding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89255" y="1727835"/>
            <a:ext cx="3606800" cy="2245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389255" y="1727835"/>
            <a:ext cx="3606800" cy="2245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Semantic search captures the meaning of text rather than just matching keywords. This reduces the chances of missing relevant results and improves overall search accuracy.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35755" y="2066290"/>
            <a:ext cx="3959225" cy="55308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135755" y="2066290"/>
            <a:ext cx="3959225" cy="5530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User Experience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135755" y="2562225"/>
            <a:ext cx="3606800" cy="2245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135755" y="2562225"/>
            <a:ext cx="3606800" cy="2245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phrase their queries in natural language, making the search process more intuitive and user-friendly. This leads to higher user satisfaction and better engagement.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882255" y="2900680"/>
            <a:ext cx="3959225" cy="55308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882255" y="2900680"/>
            <a:ext cx="3959225" cy="5530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Recall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882255" y="3396615"/>
            <a:ext cx="3606800" cy="22453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882255" y="3396615"/>
            <a:ext cx="3606800" cy="22453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understanding the context, semantic search retrieves more relevant results, even for complex queries. This ensures that users find the information they need more efficiently.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2918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922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Concepts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23500" y="314325"/>
            <a:ext cx="151701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 Journey Starts Here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8:37-d2nfah98bjvh7rlj0hf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226312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5150" y="487680"/>
            <a:ext cx="6322060" cy="9447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E3FDB4"/>
                    </a:gs>
                    <a:gs pos="100000">
                      <a:srgbClr val="8CE3FF"/>
                    </a:gs>
                  </a:gsLst>
                  <a:lin ang="42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Corpus, document, chunk hierarchy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68425" y="3781425"/>
            <a:ext cx="7178040" cy="6451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368425" y="3781425"/>
            <a:ext cx="7178040" cy="6451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Model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368425" y="4368165"/>
            <a:ext cx="5587365" cy="15684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368425" y="4368165"/>
            <a:ext cx="5587365" cy="15684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File Search API uses a three-level data model: a corpus is a collection of documents, documents are individual files, and chunks are smaller, embeddable fragments. This structure supports efficient indexing and querying.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23500" y="314325"/>
            <a:ext cx="1517015" cy="463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 Journey Starts Here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8-27-20:08:47-d2nfajp8bjvh7rlj0ht0.jpg">    </p:cNvPr>
          <p:cNvPicPr>
            <a:picLocks noChangeAspect="1"/>
          </p:cNvPicPr>
          <p:nvPr/>
        </p:nvPicPr>
        <p:blipFill>
          <a:blip r:embed="rId1"/>
          <a:srcRect l="0" r="12103" t="0" b="11931"/>
          <a:stretch/>
        </p:blipFill>
        <p:spPr>
          <a:xfrm>
            <a:off x="0" y="0"/>
            <a:ext cx="12216130" cy="688530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82625" y="2938145"/>
            <a:ext cx="10801350" cy="738505"/>
          </a:xfrm>
          <a:prstGeom prst="roundRect">
            <a:avLst>
              <a:gd name="adj" fmla="val 16419"/>
            </a:avLst>
          </a:prstGeom>
          <a:solidFill>
            <a:srgbClr val="FFFFFF">
              <a:alpha val="3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682625" y="2938145"/>
            <a:ext cx="10801350" cy="73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82625" y="4071620"/>
            <a:ext cx="10801350" cy="738505"/>
          </a:xfrm>
          <a:prstGeom prst="roundRect">
            <a:avLst>
              <a:gd name="adj" fmla="val 16419"/>
            </a:avLst>
          </a:prstGeom>
          <a:solidFill>
            <a:srgbClr val="FFFFFF">
              <a:alpha val="30196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82625" y="4071620"/>
            <a:ext cx="10801350" cy="73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82625" y="1804670"/>
            <a:ext cx="10801350" cy="738505"/>
          </a:xfrm>
          <a:prstGeom prst="roundRect">
            <a:avLst>
              <a:gd name="adj" fmla="val 16419"/>
            </a:avLst>
          </a:prstGeom>
          <a:solidFill>
            <a:srgbClr val="FFFFFF">
              <a:alpha val="3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82625" y="1804670"/>
            <a:ext cx="10801350" cy="73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2625" y="5205095"/>
            <a:ext cx="10801350" cy="738505"/>
          </a:xfrm>
          <a:prstGeom prst="roundRect">
            <a:avLst>
              <a:gd name="adj" fmla="val 16419"/>
            </a:avLst>
          </a:prstGeom>
          <a:solidFill>
            <a:srgbClr val="FFFFFF">
              <a:alpha val="3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82625" y="5205095"/>
            <a:ext cx="10801350" cy="73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5150" y="487680"/>
            <a:ext cx="10801985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gradFill rotWithShape="0" flip="none">
                  <a:gsLst>
                    <a:gs pos="0">
                      <a:srgbClr val="D3FBF9"/>
                    </a:gs>
                    <a:gs pos="100000">
                      <a:srgbClr val="FADD99"/>
                    </a:gs>
                  </a:gsLst>
                  <a:lin ang="27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Embeddings and similarity scoring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41070" y="1372870"/>
            <a:ext cx="8206105" cy="34480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Text-to-Vector Conversion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40753" y="1807210"/>
            <a:ext cx="1028509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API converts text into vector embeddings, which capture the semantic meaning of the content. These embeddings are used to compare and rank search results based on similarity.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20390" y="2580005"/>
            <a:ext cx="8105775" cy="29591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Distance Metric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40753" y="2939415"/>
            <a:ext cx="1028509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Cosine similarity is used as the distance metric to measure the closeness of vector embeddings. Higher cosine similarity indicates greater semantic relevance between the query and the document chunks.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941070" y="3715385"/>
            <a:ext cx="9199880" cy="33147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Reranking for Precision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40753" y="4071620"/>
            <a:ext cx="1028509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initial ranking, the API reranks results by combining semantic similarity scores with metadata filters. This ensures that the most relevant and precise results are returned to the user.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287270" y="4850765"/>
            <a:ext cx="8938895" cy="33210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Threshold Tuning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40753" y="5203825"/>
            <a:ext cx="1028509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can adjust similarity thresholds to fine-tune the balance between recall and precision, optimizing the search results for their specific use case.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8:28-d2nfaf18bjvh7rlj0h9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8:28-d2nfaf18bjvh7rlj0h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189230"/>
            <a:ext cx="6099810" cy="231013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391025" y="469265"/>
            <a:ext cx="6096000" cy="3168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800" dirty="0">
                <a:solidFill>
                  <a:srgbClr val="FFFFFF">
                    <a:alpha val="33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631633" y="2061210"/>
            <a:ext cx="9791065" cy="822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Setup &amp; Upload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Gemini File Search API Deep Dive</dc:title>
  <dc:subject>Gemini File Search API Deep Dive</dc:subject>
  <dc:creator>Kimi</dc:creator>
  <cp:lastModifiedBy>Kimi</cp:lastModifiedBy>
  <cp:revision>1</cp:revision>
  <dcterms:created xsi:type="dcterms:W3CDTF">2025-12-01T16:02:31Z</dcterms:created>
  <dcterms:modified xsi:type="dcterms:W3CDTF">2025-12-01T16:02:31Z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{"Label":"Gemini File Search API Deep Dive","ContentProducer":"001191110108MACG2KBH8F10000","ProduceID":"d4mrksdo082lov8qffsg","ReservedCode1":"","ContentPropagator":"001191110108MACG2KBH8F20000","PropagateID":"d4mrksdo082lov8qffsg","ReservedCode2":""}</vt:lpwstr>
  </property>
</Properties>
</file>